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61" r:id="rId4"/>
    <p:sldId id="262" r:id="rId5"/>
    <p:sldId id="268" r:id="rId6"/>
    <p:sldId id="269" r:id="rId7"/>
    <p:sldId id="273" r:id="rId8"/>
    <p:sldId id="270" r:id="rId9"/>
    <p:sldId id="271" r:id="rId10"/>
    <p:sldId id="272" r:id="rId11"/>
    <p:sldId id="264" r:id="rId12"/>
    <p:sldId id="274" r:id="rId13"/>
    <p:sldId id="275" r:id="rId14"/>
    <p:sldId id="266" r:id="rId15"/>
    <p:sldId id="276" r:id="rId16"/>
    <p:sldId id="278" r:id="rId17"/>
    <p:sldId id="279" r:id="rId18"/>
    <p:sldId id="281" r:id="rId1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FF0066"/>
    <a:srgbClr val="FF66FF"/>
    <a:srgbClr val="0000FF"/>
    <a:srgbClr val="CC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5C9E5-C28C-4E4A-9F0B-5CE76F27624B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9CD3B-A921-4864-B42C-D661350937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292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10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13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3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915566"/>
            <a:ext cx="536408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17</a:t>
            </a:r>
            <a:r>
              <a:rPr lang="en-US" altLang="zh-CN" sz="4000" b="1" dirty="0" smtClean="0"/>
              <a:t>*</a:t>
            </a:r>
            <a:r>
              <a:rPr lang="zh-CN" altLang="en-US" sz="4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他们那时候多有趣</a:t>
            </a:r>
            <a:endParaRPr lang="zh-CN" altLang="en-US" sz="40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图片 9" descr="图片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矩形 15"/>
          <p:cNvSpPr/>
          <p:nvPr/>
        </p:nvSpPr>
        <p:spPr>
          <a:xfrm flipH="1">
            <a:off x="395536" y="339502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14" name="文本框 1"/>
          <p:cNvSpPr txBox="1"/>
          <p:nvPr/>
        </p:nvSpPr>
        <p:spPr>
          <a:xfrm>
            <a:off x="395536" y="339502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统编版  语文 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六年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级  下册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4395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443958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1635646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         </a:t>
            </a:r>
            <a:r>
              <a:rPr lang="zh-CN" altLang="zh-CN" sz="2400" b="1" dirty="0" smtClean="0"/>
              <a:t>玛琪更喜欢哪种上学方式呢？请你勾画出表现玛琪心理感受的语句，说一说你的理解</a:t>
            </a:r>
            <a:r>
              <a:rPr lang="zh-CN" altLang="en-US" sz="2400" b="1" dirty="0" smtClean="0"/>
              <a:t>吧</a:t>
            </a:r>
            <a:r>
              <a:rPr lang="zh-CN" altLang="zh-CN" sz="2400" b="1" dirty="0" smtClean="0"/>
              <a:t>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366860" cy="4563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98757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互动交流：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608" y="2859782"/>
            <a:ext cx="6984776" cy="1107996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         </a:t>
            </a:r>
            <a:r>
              <a:rPr lang="zh-CN" altLang="zh-CN" sz="2400" b="1" dirty="0" smtClean="0"/>
              <a:t>玛琪想，在过去的日子里，那些孩子一定</a:t>
            </a:r>
            <a:r>
              <a:rPr lang="zh-CN" altLang="zh-CN" sz="2400" b="1" u="dashHeavy" dirty="0" smtClean="0">
                <a:solidFill>
                  <a:srgbClr val="FF0066"/>
                </a:solidFill>
              </a:rPr>
              <a:t>非常热爱</a:t>
            </a:r>
            <a:r>
              <a:rPr lang="zh-CN" altLang="zh-CN" sz="2400" b="1" dirty="0" smtClean="0"/>
              <a:t>他们的学校。她想，他们那时候</a:t>
            </a:r>
            <a:r>
              <a:rPr lang="zh-CN" altLang="zh-CN" sz="2400" b="1" u="dashHeavy" dirty="0" smtClean="0">
                <a:solidFill>
                  <a:srgbClr val="FF0066"/>
                </a:solidFill>
              </a:rPr>
              <a:t>多有趣</a:t>
            </a:r>
            <a:r>
              <a:rPr lang="zh-CN" altLang="zh-CN" sz="2400" b="1" dirty="0" smtClean="0"/>
              <a:t>啊</a:t>
            </a:r>
            <a:r>
              <a:rPr lang="zh-CN" altLang="en-US" sz="2400" b="1" dirty="0" smtClean="0"/>
              <a:t>！</a:t>
            </a:r>
            <a:endParaRPr lang="zh-CN" altLang="zh-CN" sz="2400" b="1" dirty="0" smtClean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4395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443958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683568" y="987574"/>
          <a:ext cx="7344817" cy="3703320"/>
        </p:xfrm>
        <a:graphic>
          <a:graphicData uri="http://schemas.openxmlformats.org/drawingml/2006/table">
            <a:tbl>
              <a:tblPr/>
              <a:tblGrid>
                <a:gridCol w="1382490"/>
                <a:gridCol w="2742469"/>
                <a:gridCol w="3219858"/>
              </a:tblGrid>
              <a:tr h="3780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200" kern="100" dirty="0">
                        <a:latin typeface="楷体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CN" sz="2800" kern="100" dirty="0">
                          <a:latin typeface="Tahoma"/>
                          <a:ea typeface="楷体"/>
                          <a:cs typeface="Times New Roman"/>
                        </a:rPr>
                        <a:t>现在</a:t>
                      </a:r>
                      <a:endParaRPr lang="zh-CN" sz="2800" kern="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CN" sz="2800" kern="100" dirty="0">
                          <a:solidFill>
                            <a:schemeClr val="tx1"/>
                          </a:solidFill>
                          <a:latin typeface="Tahoma"/>
                          <a:ea typeface="楷体"/>
                          <a:cs typeface="Times New Roman"/>
                        </a:rPr>
                        <a:t>未来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chemeClr val="tx1"/>
                          </a:solidFill>
                          <a:latin typeface="Tahoma"/>
                          <a:ea typeface="楷体"/>
                          <a:cs typeface="Times New Roman"/>
                        </a:rPr>
                        <a:t>书本形态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zh-CN" sz="2000" kern="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zh-CN" sz="2000" kern="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chemeClr val="tx1"/>
                          </a:solidFill>
                          <a:latin typeface="Tahoma"/>
                          <a:ea typeface="楷体"/>
                          <a:cs typeface="Times New Roman"/>
                        </a:rPr>
                        <a:t>教师形象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zh-CN" sz="2000" kern="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zh-CN" sz="2000" kern="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CN" sz="2000" kern="100" smtClean="0">
                          <a:solidFill>
                            <a:schemeClr val="tx1"/>
                          </a:solidFill>
                          <a:latin typeface="Tahoma"/>
                          <a:ea typeface="楷体"/>
                          <a:cs typeface="Times New Roman"/>
                        </a:rPr>
                        <a:t>学习地点</a:t>
                      </a:r>
                      <a:endParaRPr lang="zh-CN" sz="2000" kern="100" dirty="0">
                        <a:solidFill>
                          <a:schemeClr val="tx1"/>
                        </a:solidFill>
                        <a:latin typeface="Tahoma"/>
                        <a:ea typeface="楷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solidFill>
                            <a:srgbClr val="FF0066"/>
                          </a:solidFill>
                          <a:latin typeface="Tahoma"/>
                          <a:ea typeface="楷体"/>
                          <a:cs typeface="Times New Roman"/>
                        </a:rPr>
                        <a:t>专门的教室</a:t>
                      </a:r>
                      <a:endParaRPr lang="zh-CN" sz="2000" b="1" kern="100" dirty="0">
                        <a:solidFill>
                          <a:srgbClr val="FF0066"/>
                        </a:solidFill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zh-CN" sz="2000" kern="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412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chemeClr val="tx1"/>
                          </a:solidFill>
                          <a:latin typeface="Tahoma"/>
                          <a:ea typeface="楷体"/>
                          <a:cs typeface="Times New Roman"/>
                        </a:rPr>
                        <a:t>授课形式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zh-CN" sz="2000" kern="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CN" altLang="zh-CN" sz="1800" b="1" kern="100" dirty="0" smtClean="0">
                          <a:solidFill>
                            <a:srgbClr val="0000FF"/>
                          </a:solidFill>
                          <a:latin typeface="Tahoma"/>
                          <a:ea typeface="楷体"/>
                          <a:cs typeface="Times New Roman"/>
                        </a:rPr>
                        <a:t>单独学习；人机对话；根据个人情况调整学习内容和学习进度；没完没了的测试。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chemeClr val="tx1"/>
                          </a:solidFill>
                          <a:latin typeface="Tahoma"/>
                          <a:ea typeface="楷体"/>
                          <a:cs typeface="Times New Roman"/>
                        </a:rPr>
                        <a:t>学习氛围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0066"/>
                          </a:solidFill>
                          <a:latin typeface="Tahoma"/>
                          <a:ea typeface="楷体"/>
                          <a:cs typeface="Times New Roman"/>
                        </a:rPr>
                        <a:t>开心、有趣</a:t>
                      </a:r>
                      <a:endParaRPr lang="zh-CN" sz="2000" b="1" kern="100" dirty="0">
                        <a:solidFill>
                          <a:srgbClr val="FF0066"/>
                        </a:solidFill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zh-CN" sz="2000" kern="100" dirty="0">
                        <a:latin typeface="Tahoma"/>
                        <a:ea typeface="微软雅黑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43808" y="1563638"/>
            <a:ext cx="17281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kern="100" dirty="0" smtClean="0">
                <a:solidFill>
                  <a:srgbClr val="FF0066"/>
                </a:solidFill>
                <a:latin typeface="Tahoma"/>
                <a:ea typeface="楷体"/>
                <a:cs typeface="Times New Roman"/>
              </a:rPr>
              <a:t>   </a:t>
            </a:r>
            <a:r>
              <a:rPr lang="zh-CN" altLang="zh-CN" sz="2000" b="1" kern="100" dirty="0" smtClean="0">
                <a:solidFill>
                  <a:srgbClr val="FF0066"/>
                </a:solidFill>
                <a:latin typeface="Tahoma"/>
                <a:ea typeface="楷体"/>
                <a:cs typeface="Times New Roman"/>
              </a:rPr>
              <a:t>纸质书</a:t>
            </a:r>
            <a:endParaRPr lang="zh-CN" altLang="zh-CN" sz="2000" b="1" kern="100" dirty="0" smtClean="0">
              <a:solidFill>
                <a:srgbClr val="FF0066"/>
              </a:solidFill>
              <a:latin typeface="Tahoma"/>
              <a:ea typeface="微软雅黑"/>
              <a:cs typeface="Times New Roman"/>
            </a:endParaRPr>
          </a:p>
          <a:p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96136" y="1563638"/>
            <a:ext cx="12961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kern="100" dirty="0" smtClean="0">
                <a:solidFill>
                  <a:srgbClr val="0070C0"/>
                </a:solidFill>
                <a:latin typeface="Tahoma"/>
                <a:ea typeface="楷体"/>
                <a:cs typeface="Times New Roman"/>
              </a:rPr>
              <a:t>   </a:t>
            </a:r>
            <a:r>
              <a:rPr lang="zh-CN" altLang="zh-CN" sz="2000" b="1" kern="100" dirty="0" smtClean="0">
                <a:solidFill>
                  <a:srgbClr val="0000FF"/>
                </a:solidFill>
                <a:latin typeface="Tahoma"/>
                <a:ea typeface="楷体"/>
                <a:cs typeface="Times New Roman"/>
              </a:rPr>
              <a:t>电子书</a:t>
            </a:r>
            <a:endParaRPr lang="zh-CN" altLang="zh-CN" sz="2000" b="1" kern="100" dirty="0" smtClean="0">
              <a:solidFill>
                <a:srgbClr val="0000FF"/>
              </a:solidFill>
              <a:latin typeface="Tahoma"/>
              <a:ea typeface="微软雅黑"/>
              <a:cs typeface="Times New Roman"/>
            </a:endParaRPr>
          </a:p>
          <a:p>
            <a:endParaRPr lang="zh-CN" alt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99792" y="1995686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zh-CN" altLang="zh-CN" sz="2000" b="1" kern="100" dirty="0" smtClean="0">
                <a:solidFill>
                  <a:srgbClr val="FF0066"/>
                </a:solidFill>
                <a:latin typeface="Tahoma"/>
                <a:ea typeface="楷体"/>
                <a:cs typeface="Times New Roman"/>
              </a:rPr>
              <a:t>真</a:t>
            </a:r>
            <a:r>
              <a:rPr lang="en-US" altLang="zh-CN" sz="2000" b="1" kern="100" dirty="0" smtClean="0">
                <a:solidFill>
                  <a:srgbClr val="FF0066"/>
                </a:solidFill>
                <a:latin typeface="Tahoma"/>
                <a:ea typeface="楷体"/>
                <a:cs typeface="Times New Roman"/>
              </a:rPr>
              <a:t>  </a:t>
            </a:r>
            <a:r>
              <a:rPr lang="zh-CN" altLang="zh-CN" sz="2000" b="1" kern="100" dirty="0" smtClean="0">
                <a:solidFill>
                  <a:srgbClr val="FF0066"/>
                </a:solidFill>
                <a:latin typeface="Tahoma"/>
                <a:ea typeface="楷体"/>
                <a:cs typeface="Times New Roman"/>
              </a:rPr>
              <a:t>人</a:t>
            </a:r>
          </a:p>
          <a:p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1995686"/>
            <a:ext cx="129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zh-CN" altLang="zh-CN" sz="2000" b="1" kern="100" dirty="0" smtClean="0">
                <a:solidFill>
                  <a:srgbClr val="0000FF"/>
                </a:solidFill>
                <a:latin typeface="Tahoma"/>
                <a:ea typeface="楷体"/>
                <a:cs typeface="Times New Roman"/>
              </a:rPr>
              <a:t>机器人</a:t>
            </a:r>
            <a:endParaRPr lang="zh-CN" altLang="zh-CN" sz="2000" b="1" kern="100" dirty="0">
              <a:solidFill>
                <a:srgbClr val="0000FF"/>
              </a:solidFill>
              <a:latin typeface="Tahoma"/>
              <a:ea typeface="微软雅黑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84168" y="2571750"/>
            <a:ext cx="12961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 kern="100" dirty="0" smtClean="0">
                <a:solidFill>
                  <a:srgbClr val="0000FF"/>
                </a:solidFill>
                <a:latin typeface="Tahoma"/>
                <a:ea typeface="楷体"/>
                <a:cs typeface="Times New Roman"/>
              </a:rPr>
              <a:t>家里</a:t>
            </a:r>
            <a:endParaRPr lang="zh-CN" altLang="zh-CN" sz="2000" b="1" kern="100" dirty="0" smtClean="0">
              <a:solidFill>
                <a:srgbClr val="0000FF"/>
              </a:solidFill>
              <a:latin typeface="Tahoma"/>
              <a:ea typeface="微软雅黑"/>
              <a:cs typeface="Times New Roman"/>
            </a:endParaRPr>
          </a:p>
          <a:p>
            <a:endParaRPr lang="zh-CN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195736" y="3075806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kern="100" dirty="0" smtClean="0">
                <a:solidFill>
                  <a:srgbClr val="FF0066"/>
                </a:solidFill>
                <a:latin typeface="Tahoma"/>
                <a:ea typeface="楷体"/>
                <a:cs typeface="Times New Roman"/>
              </a:rPr>
              <a:t>学同样的课程；一起上课；互相帮助；互相讨论问题。</a:t>
            </a:r>
            <a:endParaRPr lang="zh-CN" altLang="zh-CN" b="1" kern="100" dirty="0" smtClean="0">
              <a:solidFill>
                <a:srgbClr val="FF0066"/>
              </a:solidFill>
              <a:latin typeface="Tahoma"/>
              <a:ea typeface="微软雅黑"/>
              <a:cs typeface="Times New Roman"/>
            </a:endParaRPr>
          </a:p>
          <a:p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64088" y="4227934"/>
            <a:ext cx="2088232" cy="449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zh-CN" altLang="zh-CN" b="1" kern="100" dirty="0" smtClean="0">
                <a:solidFill>
                  <a:srgbClr val="0000FF"/>
                </a:solidFill>
                <a:latin typeface="Tahoma"/>
                <a:ea typeface="楷体"/>
                <a:cs typeface="Times New Roman"/>
              </a:rPr>
              <a:t>讨厌、令人憎恶</a:t>
            </a:r>
            <a:endParaRPr lang="zh-CN" altLang="zh-CN" b="1" kern="100" dirty="0">
              <a:solidFill>
                <a:srgbClr val="0000FF"/>
              </a:solidFill>
              <a:latin typeface="Tahoma"/>
              <a:ea typeface="微软雅黑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8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4395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443958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635646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         </a:t>
            </a:r>
            <a:r>
              <a:rPr lang="zh-CN" altLang="zh-CN" sz="2800" b="1" dirty="0" smtClean="0"/>
              <a:t>玛琪为什么不喜欢甚至憎恶未来的教育？这些方面在未来都能够改善，变成她喜欢的方式吗？请同学们大胆展开想象。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366860" cy="4563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987574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立足现实，大胆想象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4395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443958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635646"/>
            <a:ext cx="820891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         </a:t>
            </a:r>
            <a:r>
              <a:rPr lang="zh-CN" altLang="zh-CN" sz="2400" b="1" dirty="0" smtClean="0"/>
              <a:t>同学们都读过的儒勒·凡尔纳写于</a:t>
            </a:r>
            <a:r>
              <a:rPr lang="en-US" altLang="zh-CN" sz="2400" b="1" dirty="0" smtClean="0"/>
              <a:t>1870</a:t>
            </a:r>
            <a:r>
              <a:rPr lang="zh-CN" altLang="zh-CN" sz="2400" b="1" dirty="0" smtClean="0"/>
              <a:t>年的《海底两万里》，他被誉为“科幻和探险小说之父”，他作品中的许多在当时被认为是不可思议的大胆新奇、逼真生动的想象，如今都已经实现或即将实现。如：</a:t>
            </a:r>
            <a:r>
              <a:rPr lang="zh-CN" altLang="zh-CN" sz="2400" b="1" dirty="0" smtClean="0">
                <a:solidFill>
                  <a:srgbClr val="FF0066"/>
                </a:solidFill>
              </a:rPr>
              <a:t>潜艇，探照灯，海底隧道</a:t>
            </a:r>
            <a:r>
              <a:rPr lang="zh-CN" altLang="zh-CN" sz="2400" b="1" dirty="0" smtClean="0"/>
              <a:t>等等，这些科学的预见更使他的作品具有了永恒的魅力。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366860" cy="4563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987574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立足现实，大胆想象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7494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4395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443958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4299942"/>
            <a:ext cx="1944216" cy="646331"/>
          </a:xfrm>
          <a:prstGeom prst="rect">
            <a:avLst/>
          </a:prstGeom>
          <a:solidFill>
            <a:srgbClr val="99FF66"/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《</a:t>
            </a:r>
            <a:r>
              <a:rPr lang="zh-CN" altLang="en-US" b="1" dirty="0" smtClean="0"/>
              <a:t>海底两万里</a:t>
            </a:r>
            <a:r>
              <a:rPr lang="en-US" altLang="zh-CN" b="1" dirty="0" smtClean="0"/>
              <a:t>》</a:t>
            </a:r>
          </a:p>
          <a:p>
            <a:r>
              <a:rPr lang="zh-CN" altLang="en-US" b="1" dirty="0" smtClean="0"/>
              <a:t>鹦鹉螺号潜水艇</a:t>
            </a:r>
            <a:endParaRPr lang="zh-CN" altLang="en-US" b="1" dirty="0"/>
          </a:p>
        </p:txBody>
      </p:sp>
      <p:pic>
        <p:nvPicPr>
          <p:cNvPr id="15366" name="Picture 6" descr="http://pic.ruiwen.com/allimg/201704/65-1F422162KG55.jpg?x-oss-process=style/qr.cnfl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1059582"/>
            <a:ext cx="2664296" cy="3168352"/>
          </a:xfrm>
          <a:prstGeom prst="rect">
            <a:avLst/>
          </a:prstGeom>
          <a:noFill/>
        </p:spPr>
      </p:pic>
      <p:pic>
        <p:nvPicPr>
          <p:cNvPr id="15368" name="Picture 8" descr="http://dingyue.nosdn.127.net/3ONMCdqggN6BmbXtbrGwvHPM4D9MLn6y0WgUvclXZSsO9152585994685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771550"/>
            <a:ext cx="5328592" cy="331236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788024" y="4515966"/>
            <a:ext cx="158417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  现代潜水艇</a:t>
            </a:r>
            <a:endParaRPr lang="zh-CN" altLang="en-US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4395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443958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4" name="AutoShape 6" descr="https://icweiliimg1.pstatp.com/weili/bl/3099408517942476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3016" name="Picture 8" descr="https://icweiliimg1.pstatp.com/weili/bl/30994085179424768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915566"/>
            <a:ext cx="1944216" cy="1800200"/>
          </a:xfrm>
          <a:prstGeom prst="rect">
            <a:avLst/>
          </a:prstGeom>
          <a:noFill/>
        </p:spPr>
      </p:pic>
      <p:pic>
        <p:nvPicPr>
          <p:cNvPr id="43020" name="Picture 12" descr="http://image.cn.made-in-china.com/2f0j01zBOEvFZRYtrG/%E9%98%B2%E7%88%86%E6%8E%A2%E7%85%A7%E7%81%A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3147814"/>
            <a:ext cx="3528392" cy="1728192"/>
          </a:xfrm>
          <a:prstGeom prst="rect">
            <a:avLst/>
          </a:prstGeom>
          <a:noFill/>
        </p:spPr>
      </p:pic>
      <p:pic>
        <p:nvPicPr>
          <p:cNvPr id="43022" name="Picture 14" descr="http://img95.699pic.com/xsj/1d/0i/ed.jpg!/fh/30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915566"/>
            <a:ext cx="4968552" cy="33843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4395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443958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4" name="AutoShape 6" descr="https://icweiliimg1.pstatp.com/weili/bl/3099408517942476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9156" name="Picture 4" descr="https://5b0988e595225.cdn.sohucs.com/q_70,c_zoom,w_640/images/20181126/e3804ab68b1945f097a219b039889f60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987575"/>
            <a:ext cx="7704856" cy="295232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619672" y="4155926"/>
            <a:ext cx="2448272" cy="646331"/>
          </a:xfrm>
          <a:prstGeom prst="rect">
            <a:avLst/>
          </a:prstGeom>
          <a:solidFill>
            <a:srgbClr val="99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/>
              <a:t>中国第一条海底隧道   厦门翔安海底隧道</a:t>
            </a:r>
            <a:endParaRPr lang="zh-CN" altLang="en-US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4395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443958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995686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        </a:t>
            </a:r>
            <a:r>
              <a:rPr lang="zh-CN" altLang="zh-CN" sz="2800" b="1" dirty="0" smtClean="0"/>
              <a:t>让我们带着无限的憧憬想象未来的学习生活，你可以写成文字，也可以绘制图画，相信未来一定更加美好！</a:t>
            </a:r>
            <a:endParaRPr lang="zh-CN" altLang="zh-CN" sz="2800" b="1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366860" cy="4563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987574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课后作业：憧憬未来</a:t>
            </a:r>
            <a:endParaRPr lang="zh-CN" altLang="zh-CN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Administrator\Desktop\图片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629" y="-4508"/>
            <a:ext cx="9155259" cy="5152516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711076" y="1419622"/>
            <a:ext cx="7714298" cy="1083945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pPr algn="ctr" defTabSz="514350"/>
            <a:r>
              <a:rPr kumimoji="1" lang="zh-CN" altLang="en-US" sz="6600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七彩课堂  伴你成长</a:t>
            </a:r>
          </a:p>
        </p:txBody>
      </p:sp>
      <p:grpSp>
        <p:nvGrpSpPr>
          <p:cNvPr id="2" name="组合 32"/>
          <p:cNvGrpSpPr/>
          <p:nvPr/>
        </p:nvGrpSpPr>
        <p:grpSpPr>
          <a:xfrm>
            <a:off x="6968256" y="0"/>
            <a:ext cx="1927372" cy="771551"/>
            <a:chOff x="6968256" y="-1"/>
            <a:chExt cx="1927372" cy="77155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 defTabSz="514350"/>
              <a:r>
                <a:rPr kumimoji="1" lang="en-US" altLang="zh-CN" sz="1100" smtClean="0">
                  <a:solidFill>
                    <a:prstClr val="white">
                      <a:lumMod val="75000"/>
                    </a:prstClr>
                  </a:solidFill>
                  <a:ea typeface="黑体" panose="02010609060101010101" pitchFamily="49" charset="-122"/>
                </a:rPr>
                <a:t>QICAIKETANG</a:t>
              </a:r>
              <a:endParaRPr kumimoji="1" lang="zh-CN" altLang="en-US" sz="1100" dirty="0">
                <a:solidFill>
                  <a:prstClr val="white">
                    <a:lumMod val="75000"/>
                  </a:prstClr>
                </a:solidFill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299942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299942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635646"/>
            <a:ext cx="4536504" cy="769441"/>
          </a:xfrm>
          <a:prstGeom prst="rect">
            <a:avLst/>
          </a:prstGeom>
          <a:solidFill>
            <a:srgbClr val="FFC00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/>
              <a:t>科幻小说</a:t>
            </a:r>
            <a:r>
              <a:rPr lang="zh-CN" altLang="zh-CN" sz="4400" b="1" dirty="0" smtClean="0"/>
              <a:t>三要素</a:t>
            </a:r>
            <a:endParaRPr lang="zh-CN" altLang="en-US" sz="4400" b="1" dirty="0"/>
          </a:p>
        </p:txBody>
      </p:sp>
      <p:sp>
        <p:nvSpPr>
          <p:cNvPr id="8" name="椭圆 7"/>
          <p:cNvSpPr/>
          <p:nvPr/>
        </p:nvSpPr>
        <p:spPr>
          <a:xfrm>
            <a:off x="755576" y="3003798"/>
            <a:ext cx="1944216" cy="792088"/>
          </a:xfrm>
          <a:prstGeom prst="ellipse">
            <a:avLst/>
          </a:prstGeom>
          <a:solidFill>
            <a:srgbClr val="92D05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3600" b="1" dirty="0" smtClean="0">
                <a:solidFill>
                  <a:schemeClr val="tx1"/>
                </a:solidFill>
              </a:rPr>
              <a:t>科学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3203848" y="3723878"/>
            <a:ext cx="1944216" cy="792088"/>
          </a:xfrm>
          <a:prstGeom prst="ellipse">
            <a:avLst/>
          </a:prstGeom>
          <a:solidFill>
            <a:srgbClr val="FF66FF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3600" b="1" dirty="0" smtClean="0">
                <a:solidFill>
                  <a:schemeClr val="tx1"/>
                </a:solidFill>
              </a:rPr>
              <a:t>幻想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508104" y="2931790"/>
            <a:ext cx="1944216" cy="792088"/>
          </a:xfrm>
          <a:prstGeom prst="ellipse">
            <a:avLst/>
          </a:prstGeom>
          <a:solidFill>
            <a:srgbClr val="00B0F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3600" b="1" dirty="0" smtClean="0">
                <a:solidFill>
                  <a:schemeClr val="tx1"/>
                </a:solidFill>
              </a:rPr>
              <a:t>小说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371950"/>
            <a:ext cx="1691680" cy="393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236296" y="4371950"/>
            <a:ext cx="1584176" cy="400101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131590"/>
            <a:ext cx="756084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 smtClean="0"/>
              <a:t>作者</a:t>
            </a:r>
            <a:r>
              <a:rPr lang="zh-CN" altLang="en-US" sz="2800" b="1" dirty="0" smtClean="0"/>
              <a:t>简介：</a:t>
            </a:r>
            <a:endParaRPr lang="en-US" altLang="zh-CN" sz="2800" b="1" dirty="0" smtClean="0"/>
          </a:p>
          <a:p>
            <a:r>
              <a:rPr lang="en-US" altLang="zh-CN" sz="2400" dirty="0" smtClean="0"/>
              <a:t>         </a:t>
            </a:r>
          </a:p>
          <a:p>
            <a:r>
              <a:rPr lang="en-US" altLang="zh-CN" sz="2400" b="1" dirty="0" smtClean="0"/>
              <a:t>         </a:t>
            </a:r>
            <a:r>
              <a:rPr lang="zh-CN" altLang="zh-CN" sz="2400" b="1" dirty="0" smtClean="0"/>
              <a:t>艾萨克·阿西莫夫（</a:t>
            </a:r>
            <a:r>
              <a:rPr lang="en-US" altLang="zh-CN" sz="2400" b="1" dirty="0" smtClean="0"/>
              <a:t>1920-1992</a:t>
            </a:r>
            <a:r>
              <a:rPr lang="zh-CN" altLang="zh-CN" sz="2400" b="1" dirty="0" smtClean="0"/>
              <a:t>）</a:t>
            </a:r>
            <a:r>
              <a:rPr lang="zh-CN" altLang="en-US" sz="2400" b="1" dirty="0" smtClean="0"/>
              <a:t>，</a:t>
            </a:r>
            <a:r>
              <a:rPr lang="zh-CN" altLang="zh-CN" sz="2400" b="1" dirty="0" smtClean="0"/>
              <a:t>享誉全球的美国</a:t>
            </a:r>
            <a:r>
              <a:rPr lang="zh-CN" altLang="zh-CN" sz="2400" b="1" dirty="0" smtClean="0">
                <a:solidFill>
                  <a:srgbClr val="FF0000"/>
                </a:solidFill>
              </a:rPr>
              <a:t>科普巨匠</a:t>
            </a:r>
            <a:r>
              <a:rPr lang="zh-CN" altLang="zh-CN" sz="2400" b="1" dirty="0" smtClean="0"/>
              <a:t>和</a:t>
            </a:r>
            <a:r>
              <a:rPr lang="zh-CN" altLang="zh-CN" sz="2400" b="1" dirty="0" smtClean="0">
                <a:solidFill>
                  <a:srgbClr val="FF0000"/>
                </a:solidFill>
              </a:rPr>
              <a:t>科幻小说大师</a:t>
            </a:r>
            <a:r>
              <a:rPr lang="zh-CN" altLang="zh-CN" sz="2400" b="1" dirty="0" smtClean="0"/>
              <a:t>。他知识</a:t>
            </a:r>
            <a:r>
              <a:rPr lang="zh-CN" altLang="en-US" sz="2400" b="1" dirty="0" smtClean="0"/>
              <a:t>极</a:t>
            </a:r>
            <a:r>
              <a:rPr lang="zh-CN" altLang="zh-CN" sz="2400" b="1" dirty="0" smtClean="0"/>
              <a:t>其渊博，一生出版了近五百部著作，内容涉及自然科学，社会科学和文学艺术等许多领域，曾获代表科幻界最高荣誉的雨果奖和星云终身成就大师奖，被誉为“百科全书式的科普作家”和“有史以来最杰出的科学教育家”。</a:t>
            </a: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4395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443958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1635646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          </a:t>
            </a:r>
            <a:r>
              <a:rPr lang="zh-CN" altLang="zh-CN" sz="2400" b="1" dirty="0" smtClean="0"/>
              <a:t>在作者的想象中，未来的上学方式和今天有什么不同？</a:t>
            </a:r>
            <a:endParaRPr lang="en-US" altLang="zh-CN" sz="2400" b="1" dirty="0" smtClean="0"/>
          </a:p>
          <a:p>
            <a:r>
              <a:rPr lang="en-US" altLang="zh-CN" sz="2400" b="1" dirty="0" smtClean="0"/>
              <a:t>          </a:t>
            </a:r>
            <a:r>
              <a:rPr lang="zh-CN" altLang="zh-CN" sz="2400" b="1" dirty="0" smtClean="0"/>
              <a:t>请同学们再次默读课文，边读边用“</a:t>
            </a:r>
            <a:r>
              <a:rPr lang="en-US" altLang="zh-CN" sz="2400" b="1" u="sng" dirty="0" smtClean="0"/>
              <a:t>                </a:t>
            </a:r>
            <a:r>
              <a:rPr lang="zh-CN" altLang="zh-CN" sz="2400" b="1" dirty="0" smtClean="0"/>
              <a:t>”勾画出今天的上学方式，用“～～～”勾画出未来的上学方式。</a:t>
            </a:r>
            <a:endParaRPr lang="zh-CN" altLang="en-US" sz="2400" b="1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366860" cy="4563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98757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默读课文，思考：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sp>
        <p:nvSpPr>
          <p:cNvPr id="13" name="矩形 12"/>
          <p:cNvSpPr/>
          <p:nvPr/>
        </p:nvSpPr>
        <p:spPr>
          <a:xfrm>
            <a:off x="5724128" y="2374061"/>
            <a:ext cx="720080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33869" y="1694305"/>
            <a:ext cx="1076130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592" y="987574"/>
            <a:ext cx="7100862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那天晚上，玛琪甚至把这件事记在自己的日记里了。在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2155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日这一天她写道：“今天，托米发现了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一本真正的书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2928926" y="357172"/>
            <a:ext cx="4143404" cy="642942"/>
          </a:xfrm>
          <a:prstGeom prst="borderCallout1">
            <a:avLst>
              <a:gd name="adj1" fmla="val 212823"/>
              <a:gd name="adj2" fmla="val 27989"/>
              <a:gd name="adj3" fmla="val 100648"/>
              <a:gd name="adj4" fmla="val 21988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写的是</a:t>
            </a:r>
            <a:r>
              <a:rPr lang="en-US" altLang="zh-CN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多年后的事情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3851920" y="3357568"/>
            <a:ext cx="3240360" cy="785818"/>
          </a:xfrm>
          <a:prstGeom prst="borderCallout1">
            <a:avLst>
              <a:gd name="adj1" fmla="val 568"/>
              <a:gd name="adj2" fmla="val 66626"/>
              <a:gd name="adj3" fmla="val -56306"/>
              <a:gd name="adj4" fmla="val 69937"/>
            </a:avLst>
          </a:prstGeom>
          <a:solidFill>
            <a:srgbClr val="FFC000"/>
          </a:solidFill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古老的纸质书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251520" y="267494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9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395536" y="652523"/>
            <a:ext cx="8496944" cy="3231654"/>
          </a:xfrm>
          <a:prstGeom prst="rect">
            <a:avLst/>
          </a:prstGeom>
          <a:solidFill>
            <a:srgbClr val="CCFFCC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玛琪和托米翻着这本书，书页已经发黄，皱皱巴巴的。他们读到的字全都静止不动，不像他们通常在荧光屏上看到的那样，顺序移动。真是有趣极了，你说是不是？读到后面，再翻回来看前面的一页时，刚刚读过的那些字仍然停留在原地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3939902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 smtClean="0"/>
              <a:t>书本形态不同</a:t>
            </a:r>
            <a:endParaRPr lang="zh-CN" altLang="en-US" sz="4000" b="1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539552" y="3363838"/>
            <a:ext cx="53285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292080" y="1635646"/>
            <a:ext cx="331236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95536" y="2067694"/>
            <a:ext cx="5904656" cy="14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539552" y="2139702"/>
            <a:ext cx="5472608" cy="432048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179512" y="195486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4395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443958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635646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         </a:t>
            </a:r>
            <a:r>
              <a:rPr lang="zh-CN" altLang="zh-CN" sz="2800" b="1" dirty="0" smtClean="0"/>
              <a:t>玛琪更喜欢哪种上学方式呢？请你勾画出表现玛琪心理感受的语句，说一说你的理解</a:t>
            </a:r>
            <a:r>
              <a:rPr lang="zh-CN" altLang="en-US" sz="2800" b="1" dirty="0" smtClean="0"/>
              <a:t>吧</a:t>
            </a:r>
            <a:r>
              <a:rPr lang="zh-CN" altLang="zh-CN" sz="2800" b="1" dirty="0" smtClean="0"/>
              <a:t>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366860" cy="4563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98757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互动交流：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635646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         </a:t>
            </a:r>
            <a:r>
              <a:rPr lang="zh-CN" altLang="zh-CN" sz="2800" b="1" dirty="0" smtClean="0"/>
              <a:t>玛琪更喜欢哪种上学方式呢？请你勾画出表现玛琪心理感受的语句，说一说你的理解</a:t>
            </a:r>
            <a:r>
              <a:rPr lang="zh-CN" altLang="en-US" sz="2800" b="1" dirty="0" smtClean="0"/>
              <a:t>吧</a:t>
            </a:r>
            <a:r>
              <a:rPr lang="zh-CN" altLang="zh-CN" sz="2800" b="1" dirty="0" smtClean="0"/>
              <a:t>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366860" cy="4563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98757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互动交流：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3435846"/>
            <a:ext cx="7632848" cy="1477328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         </a:t>
            </a:r>
            <a:r>
              <a:rPr lang="zh-CN" altLang="zh-CN" sz="2400" b="1" dirty="0" smtClean="0"/>
              <a:t>玛琪</a:t>
            </a:r>
            <a:r>
              <a:rPr lang="zh-CN" altLang="en-US" sz="2400" b="1" dirty="0" smtClean="0"/>
              <a:t>脸上露出</a:t>
            </a:r>
            <a:r>
              <a:rPr lang="zh-CN" altLang="en-US" sz="2400" b="1" u="dashHeavy" dirty="0" smtClean="0">
                <a:solidFill>
                  <a:srgbClr val="0000FF"/>
                </a:solidFill>
              </a:rPr>
              <a:t>鄙夷不屑</a:t>
            </a:r>
            <a:r>
              <a:rPr lang="zh-CN" altLang="en-US" sz="2400" b="1" dirty="0" smtClean="0"/>
              <a:t>的神情：“学校？学校有什么好写的？我讨厌学校。”玛琪</a:t>
            </a:r>
            <a:r>
              <a:rPr lang="zh-CN" altLang="zh-CN" sz="2400" b="1" u="dashHeavy" dirty="0" smtClean="0">
                <a:solidFill>
                  <a:srgbClr val="0000FF"/>
                </a:solidFill>
              </a:rPr>
              <a:t>一向讨厌</a:t>
            </a:r>
            <a:r>
              <a:rPr lang="zh-CN" altLang="zh-CN" sz="2400" b="1" dirty="0" smtClean="0"/>
              <a:t>学校，</a:t>
            </a:r>
            <a:r>
              <a:rPr lang="zh-CN" altLang="en-US" sz="2400" b="1" dirty="0" smtClean="0"/>
              <a:t>可</a:t>
            </a:r>
            <a:r>
              <a:rPr lang="zh-CN" altLang="zh-CN" sz="2400" b="1" dirty="0" smtClean="0"/>
              <a:t>现在她比以往任何时候都更憎恶它。</a:t>
            </a:r>
            <a:endParaRPr lang="zh-CN" altLang="zh-CN" sz="2400" dirty="0" smtClean="0"/>
          </a:p>
          <a:p>
            <a:endParaRPr lang="zh-CN" altLang="en-US" dirty="0"/>
          </a:p>
        </p:txBody>
      </p:sp>
      <p:sp>
        <p:nvSpPr>
          <p:cNvPr id="15" name="圆角矩形 14"/>
          <p:cNvSpPr/>
          <p:nvPr/>
        </p:nvSpPr>
        <p:spPr>
          <a:xfrm>
            <a:off x="4355976" y="2715766"/>
            <a:ext cx="4032448" cy="720080"/>
          </a:xfrm>
          <a:prstGeom prst="roundRect">
            <a:avLst>
              <a:gd name="adj" fmla="val 50000"/>
            </a:avLst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鄙夷不屑：指轻视，看不起。</a:t>
            </a:r>
            <a:endParaRPr lang="en-US" altLang="zh-CN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本课指玛琪在谈学校时露出的表情。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51pptmoban.com/d/file/2014/03/28/689ce1a534a30683edd5de242ac40d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5486"/>
            <a:ext cx="9144000" cy="5698629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5486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4395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6" action="ppaction://hlinksldjump"/>
          </p:cNvPr>
          <p:cNvSpPr txBox="1"/>
          <p:nvPr/>
        </p:nvSpPr>
        <p:spPr>
          <a:xfrm>
            <a:off x="7452320" y="4443958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251520" y="411510"/>
            <a:ext cx="3528392" cy="36004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kumimoji="1"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他们那时候多有趣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1635646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         </a:t>
            </a:r>
            <a:r>
              <a:rPr lang="zh-CN" altLang="zh-CN" sz="2400" b="1" dirty="0" smtClean="0"/>
              <a:t>玛琪更喜欢哪种上学方式呢？请你勾画出表现玛琪心理感受的语句，说一说你的理解</a:t>
            </a:r>
            <a:r>
              <a:rPr lang="zh-CN" altLang="en-US" sz="2400" b="1" dirty="0" smtClean="0"/>
              <a:t>吧</a:t>
            </a:r>
            <a:r>
              <a:rPr lang="zh-CN" altLang="zh-CN" sz="2400" b="1" dirty="0" smtClean="0"/>
              <a:t>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366860" cy="4563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98757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互动交流：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3648" y="3291830"/>
            <a:ext cx="6408712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zh-CN" sz="2400" b="1" dirty="0" smtClean="0"/>
              <a:t>她很想知道那些</a:t>
            </a:r>
            <a:r>
              <a:rPr lang="zh-CN" altLang="zh-CN" sz="2400" b="1" u="dashHeavy" dirty="0" smtClean="0">
                <a:solidFill>
                  <a:srgbClr val="0000FF"/>
                </a:solidFill>
              </a:rPr>
              <a:t>有趣的</a:t>
            </a:r>
            <a:r>
              <a:rPr lang="zh-CN" altLang="zh-CN" sz="2400" b="1" dirty="0" smtClean="0"/>
              <a:t>学校是怎么回事。</a:t>
            </a: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891</Words>
  <Application>Microsoft Office PowerPoint</Application>
  <PresentationFormat>全屏显示(16:9)</PresentationFormat>
  <Paragraphs>105</Paragraphs>
  <Slides>18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dxq</cp:lastModifiedBy>
  <cp:revision>34</cp:revision>
  <dcterms:created xsi:type="dcterms:W3CDTF">2020-06-29T13:19:39Z</dcterms:created>
  <dcterms:modified xsi:type="dcterms:W3CDTF">2020-11-23T01:50:54Z</dcterms:modified>
</cp:coreProperties>
</file>